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8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D591"/>
    <a:srgbClr val="9BE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18"/>
    <p:restoredTop sz="94634"/>
  </p:normalViewPr>
  <p:slideViewPr>
    <p:cSldViewPr snapToGrid="0" snapToObjects="1">
      <p:cViewPr varScale="1">
        <p:scale>
          <a:sx n="100" d="100"/>
          <a:sy n="100" d="100"/>
        </p:scale>
        <p:origin x="1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4791B5-033F-F649-ADDD-132A9CA50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ABED406-EA53-9E47-9D42-B7C468E897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839F6D-1223-0B4A-B598-50BC40243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8F3ACF-A24B-884F-AD47-0A0C7C889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AEBF5D-29D6-0645-B289-6D9ADECC0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471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FE3B4-8153-F24D-8016-0CB21EE06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65B1CB6-F712-E249-BB70-85CF16EF9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139D63-DF3D-2549-AA6A-0F002B9F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80D6DF-3867-2649-9BDF-CB1FCA4A7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FEF634-9CFE-9449-B168-33040167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05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A6BF348-AFF3-A34A-86E0-1969EB05EB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652F457-D2BD-0D48-B5F3-0F72D3338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B108C3-5FCB-C840-945C-7F2AF4E93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425C40-1940-C64E-9922-71536531A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8D9ADA-BB3E-E840-BE90-40EF5533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3760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68E8D-B174-B94A-9C9D-8AFA68DE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C99BBC-1A63-F545-B7FB-DA7D0C3F8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2CFD0C-611F-AE42-8C8D-EAFCB678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1F8F64-61BF-304E-B895-38A2647D1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4ADF36-93D4-0841-8661-7BBAA3B95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45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E5916-BA75-0644-9AFD-D7BB8E55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A4FBDB-77F8-6E40-A526-9ABD520F1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4CA4B0-9A03-FF4F-8AFB-02756D7EA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7416DC-2A6C-E940-B413-FCFB80E73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5EF7C3-2B8B-6043-8B45-2933086D9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02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C5A0B-8559-0845-B5CC-F656BE127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2A9966-BBF2-8643-87FA-E847F570C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D9AA45D-ECCD-8F40-A0BA-45F30DA7E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C218F7-64D6-5B4B-A964-226B6ADAF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8FA889-C235-624A-B547-E6D7A786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6BC2D3-5DEA-D64E-89BA-CE0756C8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4070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2BA76D-23A4-4247-918F-E543C6A6C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CB874B-F4BE-7D42-A0F8-A749DB7FD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4BE429-CDC4-A742-B694-B7E672BFE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9FA4A77-30A9-0D47-8105-A0B261ACD3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E81569B-B847-B94C-993B-4FA9DFE49F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63F0263-B824-554E-AFE3-CE925DC5C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A9109BC-D5EF-8545-9B67-FAB1E810D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D6B1FEB-1D19-8E42-96D6-6D6E5314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460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73A5BB-C257-704C-BC8C-7FA638287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F12828-E819-1246-806D-4E7BE625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AC35A3-8285-784F-968A-028376BA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6384AF-3F27-FA43-9117-58B0BE34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11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BA5A644-8424-944D-8F59-F3549A3BB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2729C8F-E61F-094D-9770-F78F61579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AA22995-3FA2-B949-9996-8BEC0AEE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032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18003-245D-F845-8B80-04ED68D2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8BD9AE-6394-7449-9D6D-841CFC045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BEF23F-9E73-BB4E-A0C8-44106A44E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E6699A-5632-BE45-8804-5C41B1035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F26C5C-4DFB-0D4F-84D5-E6EBF2B3A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BAA05DF-7E9D-664A-9230-E952A3698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817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324F80-21E7-C246-B34E-12CA32FF0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46D6BDF-37A9-5842-B871-5F5D8DC3E9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F0CD74E-B1F4-A64B-8DFE-1FBE16EAC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C5570E-8BBB-3B4B-B4B8-EEEC2A135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87CD1A9-0D9D-6046-86C6-E6C5072E2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D77598-B62B-A243-9117-77E45EEB2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064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1E83442-8E79-EA4C-8E0B-D56CBBE2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DB95D3-A2D8-D241-BC5C-C6DFD37CB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795ED0-2ACC-6146-A7EB-BE8941C419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EBA5F-5616-7B48-82BE-1444E0B2D59F}" type="datetimeFigureOut">
              <a:rPr lang="de-DE" smtClean="0"/>
              <a:t>20.10.20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F3EEBF-EB0C-4F4A-8E4E-E1B6AF541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DB3289-FF6B-954D-97F0-BCD2F77339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4EDA6-85C5-9643-A15C-CC694891814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65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11017" y="26440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-605931" y="57636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677536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0" y="5795124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8EA289E-4DD5-8548-BEB4-0A88739A711B}"/>
              </a:ext>
            </a:extLst>
          </p:cNvPr>
          <p:cNvSpPr txBox="1"/>
          <p:nvPr/>
        </p:nvSpPr>
        <p:spPr>
          <a:xfrm>
            <a:off x="2897436" y="1139974"/>
            <a:ext cx="8824511" cy="10156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i="1" dirty="0">
                <a:solidFill>
                  <a:schemeClr val="bg2">
                    <a:lumMod val="50000"/>
                  </a:schemeClr>
                </a:solidFill>
              </a:rPr>
              <a:t>„Der Geldbeutel darf nicht zu groß sein, sonst passt er nicht mehr in die Hosentasche.“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149DF09-B0CB-764F-96AB-51680B2D7833}"/>
              </a:ext>
            </a:extLst>
          </p:cNvPr>
          <p:cNvSpPr txBox="1"/>
          <p:nvPr/>
        </p:nvSpPr>
        <p:spPr>
          <a:xfrm>
            <a:off x="2897436" y="2751320"/>
            <a:ext cx="7072830" cy="10156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i="1" dirty="0">
                <a:solidFill>
                  <a:schemeClr val="bg2">
                    <a:lumMod val="50000"/>
                  </a:schemeClr>
                </a:solidFill>
              </a:rPr>
              <a:t>„Eine Aufbewahrungsmöglichkeit für einen Einkaufwagen-Chip fehlt.“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B21C54A-C39E-C640-98EA-76792606BE92}"/>
              </a:ext>
            </a:extLst>
          </p:cNvPr>
          <p:cNvSpPr txBox="1"/>
          <p:nvPr/>
        </p:nvSpPr>
        <p:spPr>
          <a:xfrm>
            <a:off x="2897436" y="4304689"/>
            <a:ext cx="7326217" cy="55399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i="1" dirty="0">
                <a:solidFill>
                  <a:schemeClr val="bg2">
                    <a:lumMod val="50000"/>
                  </a:schemeClr>
                </a:solidFill>
              </a:rPr>
              <a:t>„Ein kleines Fenster für Bilder wäre schön.“</a:t>
            </a:r>
          </a:p>
        </p:txBody>
      </p:sp>
    </p:spTree>
    <p:extLst>
      <p:ext uri="{BB962C8B-B14F-4D97-AF65-F5344CB8AC3E}">
        <p14:creationId xmlns:p14="http://schemas.microsoft.com/office/powerpoint/2010/main" val="3395304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11018" y="136425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-605931" y="57636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677536" y="152504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0" y="5795124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DF44216-FF02-B84E-995E-18B7F0A97BF9}"/>
              </a:ext>
            </a:extLst>
          </p:cNvPr>
          <p:cNvSpPr txBox="1"/>
          <p:nvPr/>
        </p:nvSpPr>
        <p:spPr>
          <a:xfrm>
            <a:off x="2897434" y="319491"/>
            <a:ext cx="8824511" cy="5539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chemeClr val="bg2">
                    <a:lumMod val="25000"/>
                  </a:schemeClr>
                </a:solidFill>
              </a:rPr>
              <a:t>TOP - FINDINGS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8ED7022-6F2B-0849-BED2-DC799582C1B5}"/>
              </a:ext>
            </a:extLst>
          </p:cNvPr>
          <p:cNvSpPr txBox="1"/>
          <p:nvPr/>
        </p:nvSpPr>
        <p:spPr>
          <a:xfrm>
            <a:off x="2897434" y="1032945"/>
            <a:ext cx="8824511" cy="28623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Geldbörse nicht all zu groß (handlich)</a:t>
            </a:r>
          </a:p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Aufbewahrung für einen Einkaufswagenchip</a:t>
            </a:r>
          </a:p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Platz für Bilder und Erinnerungsstücke</a:t>
            </a:r>
          </a:p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Übersicht über Karten</a:t>
            </a:r>
          </a:p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große Fächer für Karten </a:t>
            </a:r>
            <a:r>
              <a:rPr lang="de-DE" sz="2500" dirty="0">
                <a:solidFill>
                  <a:schemeClr val="bg2">
                    <a:lumMod val="50000"/>
                  </a:schemeClr>
                </a:solidFill>
              </a:rPr>
              <a:t>(vorteilhaft für größere Finger)</a:t>
            </a:r>
          </a:p>
          <a:p>
            <a:pPr marL="457200" indent="-457200">
              <a:buFontTx/>
              <a:buChar char="-"/>
            </a:pPr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sichere Aufbewahrung für Münzgeld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038F3AB-4401-F54E-82F1-129E59A173C2}"/>
              </a:ext>
            </a:extLst>
          </p:cNvPr>
          <p:cNvSpPr txBox="1"/>
          <p:nvPr/>
        </p:nvSpPr>
        <p:spPr>
          <a:xfrm>
            <a:off x="2897435" y="5185256"/>
            <a:ext cx="8824511" cy="10156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dirty="0">
                <a:solidFill>
                  <a:schemeClr val="bg2">
                    <a:lumMod val="50000"/>
                  </a:schemeClr>
                </a:solidFill>
              </a:rPr>
              <a:t>„Ich, als Nutzer, benötige etwas, um einen Einkaufs-Chip aufzubewahren, da ich häufig einen nutze.“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7AF6EDE-1E1B-AD46-8EFC-6178C1513ED4}"/>
              </a:ext>
            </a:extLst>
          </p:cNvPr>
          <p:cNvSpPr txBox="1"/>
          <p:nvPr/>
        </p:nvSpPr>
        <p:spPr>
          <a:xfrm>
            <a:off x="2897434" y="4386807"/>
            <a:ext cx="8824511" cy="5539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chemeClr val="bg2">
                    <a:lumMod val="25000"/>
                  </a:schemeClr>
                </a:solidFill>
              </a:rPr>
              <a:t>POINT OF VIEW</a:t>
            </a:r>
          </a:p>
        </p:txBody>
      </p:sp>
    </p:spTree>
    <p:extLst>
      <p:ext uri="{BB962C8B-B14F-4D97-AF65-F5344CB8AC3E}">
        <p14:creationId xmlns:p14="http://schemas.microsoft.com/office/powerpoint/2010/main" val="863400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11019" y="246410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-605931" y="57636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677536" y="2609157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0" y="5795124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B7539A0E-CA31-3A48-93DA-516F95B94F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517467"/>
              </p:ext>
            </p:extLst>
          </p:nvPr>
        </p:nvGraphicFramePr>
        <p:xfrm>
          <a:off x="2555910" y="1832471"/>
          <a:ext cx="9265188" cy="4573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16297">
                  <a:extLst>
                    <a:ext uri="{9D8B030D-6E8A-4147-A177-3AD203B41FA5}">
                      <a16:colId xmlns:a16="http://schemas.microsoft.com/office/drawing/2014/main" val="2530218541"/>
                    </a:ext>
                  </a:extLst>
                </a:gridCol>
                <a:gridCol w="2316297">
                  <a:extLst>
                    <a:ext uri="{9D8B030D-6E8A-4147-A177-3AD203B41FA5}">
                      <a16:colId xmlns:a16="http://schemas.microsoft.com/office/drawing/2014/main" val="1605700927"/>
                    </a:ext>
                  </a:extLst>
                </a:gridCol>
                <a:gridCol w="2316297">
                  <a:extLst>
                    <a:ext uri="{9D8B030D-6E8A-4147-A177-3AD203B41FA5}">
                      <a16:colId xmlns:a16="http://schemas.microsoft.com/office/drawing/2014/main" val="731491906"/>
                    </a:ext>
                  </a:extLst>
                </a:gridCol>
                <a:gridCol w="2316297">
                  <a:extLst>
                    <a:ext uri="{9D8B030D-6E8A-4147-A177-3AD203B41FA5}">
                      <a16:colId xmlns:a16="http://schemas.microsoft.com/office/drawing/2014/main" val="165899322"/>
                    </a:ext>
                  </a:extLst>
                </a:gridCol>
              </a:tblGrid>
              <a:tr h="2219899">
                <a:tc>
                  <a:txBody>
                    <a:bodyPr/>
                    <a:lstStyle/>
                    <a:p>
                      <a:endParaRPr lang="de-DE"/>
                    </a:p>
                    <a:p>
                      <a:endParaRPr lang="de-DE"/>
                    </a:p>
                    <a:p>
                      <a:r>
                        <a:rPr lang="de-DE"/>
                        <a:t>extra Fach für einen Einkaufswagen-Chip</a:t>
                      </a:r>
                      <a:endParaRPr lang="de-D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Magnet + magnetischer Einkaufswagen-Chip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kleiner Bildschirm auf dem Bilder als Diashow laufen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„Fächermappe“ für verschiedene Karten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54039"/>
                  </a:ext>
                </a:extLst>
              </a:tr>
              <a:tr h="2353935"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Sichtfenster für Bilder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Karten digital im Geldbeutel verfügbar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Fach für Münzgeld mit Reißverschluss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/>
                        <a:t>Lasche mit Druckknopf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153108"/>
                  </a:ext>
                </a:extLst>
              </a:tr>
            </a:tbl>
          </a:graphicData>
        </a:graphic>
      </p:graphicFrame>
      <p:sp>
        <p:nvSpPr>
          <p:cNvPr id="16" name="Textfeld 15">
            <a:extLst>
              <a:ext uri="{FF2B5EF4-FFF2-40B4-BE49-F238E27FC236}">
                <a16:creationId xmlns:a16="http://schemas.microsoft.com/office/drawing/2014/main" id="{DCBDAA3A-D840-2E47-961F-169E478EED0C}"/>
              </a:ext>
            </a:extLst>
          </p:cNvPr>
          <p:cNvSpPr txBox="1"/>
          <p:nvPr/>
        </p:nvSpPr>
        <p:spPr>
          <a:xfrm>
            <a:off x="2555910" y="979174"/>
            <a:ext cx="9265188" cy="5539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chemeClr val="bg2">
                    <a:lumMod val="25000"/>
                  </a:schemeClr>
                </a:solidFill>
              </a:rPr>
              <a:t>„CRAZY 8"</a:t>
            </a:r>
          </a:p>
        </p:txBody>
      </p:sp>
    </p:spTree>
    <p:extLst>
      <p:ext uri="{BB962C8B-B14F-4D97-AF65-F5344CB8AC3E}">
        <p14:creationId xmlns:p14="http://schemas.microsoft.com/office/powerpoint/2010/main" val="330958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11019" y="356395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-605931" y="57636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677536" y="3705343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0" y="5795124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01E9A2-8594-4C40-A844-5A412EC83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" t="1445"/>
          <a:stretch/>
        </p:blipFill>
        <p:spPr>
          <a:xfrm>
            <a:off x="2488143" y="264405"/>
            <a:ext cx="9101631" cy="651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76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11020" y="466380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-605931" y="57636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677536" y="4809894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0" y="5795124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2FFBA35-DD37-5340-9DED-64928C24A068}"/>
              </a:ext>
            </a:extLst>
          </p:cNvPr>
          <p:cNvSpPr txBox="1"/>
          <p:nvPr/>
        </p:nvSpPr>
        <p:spPr>
          <a:xfrm>
            <a:off x="2820316" y="501789"/>
            <a:ext cx="8824511" cy="5539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chemeClr val="bg2">
                    <a:lumMod val="25000"/>
                  </a:schemeClr>
                </a:solidFill>
              </a:rPr>
              <a:t>FEEDBACK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26917E5-E530-DD40-AAF1-3AF9FBD538F3}"/>
              </a:ext>
            </a:extLst>
          </p:cNvPr>
          <p:cNvSpPr txBox="1"/>
          <p:nvPr/>
        </p:nvSpPr>
        <p:spPr>
          <a:xfrm>
            <a:off x="2820316" y="1364256"/>
            <a:ext cx="88245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[ + ]					[ - ]</a:t>
            </a:r>
          </a:p>
          <a:p>
            <a:endParaRPr lang="de-DE" dirty="0"/>
          </a:p>
          <a:p>
            <a:r>
              <a:rPr lang="de-DE" dirty="0"/>
              <a:t>- digitaler Bildschirm			- Sichtfenster für Bilder</a:t>
            </a:r>
          </a:p>
          <a:p>
            <a:endParaRPr lang="de-DE" dirty="0"/>
          </a:p>
          <a:p>
            <a:r>
              <a:rPr lang="de-DE" dirty="0"/>
              <a:t>- extra Fach für Münzen			- keine magnetische Befestigung (gefährlich 					   wegen Karten)</a:t>
            </a:r>
          </a:p>
          <a:p>
            <a:endParaRPr lang="de-DE" dirty="0"/>
          </a:p>
          <a:p>
            <a:r>
              <a:rPr lang="de-DE" dirty="0"/>
              <a:t>- große Fächer für Karten</a:t>
            </a:r>
          </a:p>
          <a:p>
            <a:endParaRPr lang="de-DE" dirty="0"/>
          </a:p>
          <a:p>
            <a:r>
              <a:rPr lang="de-DE" dirty="0"/>
              <a:t>- Fach für Münzgeld mit Reißverschluss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9034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11015" y="576365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677536" y="5770207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38C90E2-3240-C54E-8B25-C50D30CF4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r="2216"/>
          <a:stretch/>
        </p:blipFill>
        <p:spPr>
          <a:xfrm rot="5400000">
            <a:off x="2950573" y="-333926"/>
            <a:ext cx="3450479" cy="4345286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29C69A0-A688-9145-82ED-116372AE3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08" t="-593" r="20401" b="593"/>
          <a:stretch/>
        </p:blipFill>
        <p:spPr>
          <a:xfrm rot="5400000">
            <a:off x="7816560" y="-733032"/>
            <a:ext cx="3450479" cy="51435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F9AAAE9-C7BC-0E4D-A256-1F3D99CB20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334" r="5111" b="10641"/>
          <a:stretch/>
        </p:blipFill>
        <p:spPr>
          <a:xfrm>
            <a:off x="2503169" y="3709006"/>
            <a:ext cx="6507480" cy="298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84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5F6DA7-38E2-7F4D-9F8E-B996607CE272}"/>
              </a:ext>
            </a:extLst>
          </p:cNvPr>
          <p:cNvSpPr/>
          <p:nvPr/>
        </p:nvSpPr>
        <p:spPr>
          <a:xfrm>
            <a:off x="-605928" y="2644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ysClr val="windowText" lastClr="000000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5439FB-4C00-C547-B20B-4AA7768F489E}"/>
              </a:ext>
            </a:extLst>
          </p:cNvPr>
          <p:cNvSpPr/>
          <p:nvPr/>
        </p:nvSpPr>
        <p:spPr>
          <a:xfrm>
            <a:off x="-605929" y="13642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D38A4D-041D-EA44-AAAB-A0BAF2E10530}"/>
              </a:ext>
            </a:extLst>
          </p:cNvPr>
          <p:cNvSpPr/>
          <p:nvPr/>
        </p:nvSpPr>
        <p:spPr>
          <a:xfrm>
            <a:off x="-605930" y="24641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90E98DE-BB2A-9C4D-BBDF-8F5C2F68C60B}"/>
              </a:ext>
            </a:extLst>
          </p:cNvPr>
          <p:cNvSpPr/>
          <p:nvPr/>
        </p:nvSpPr>
        <p:spPr>
          <a:xfrm>
            <a:off x="-605930" y="356395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6A54B73-A85E-5249-A25C-16D3797011B7}"/>
              </a:ext>
            </a:extLst>
          </p:cNvPr>
          <p:cNvSpPr/>
          <p:nvPr/>
        </p:nvSpPr>
        <p:spPr>
          <a:xfrm>
            <a:off x="-605931" y="4663806"/>
            <a:ext cx="1961003" cy="93643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1113E98-792B-904D-84C8-E832E9BEE5EF}"/>
              </a:ext>
            </a:extLst>
          </p:cNvPr>
          <p:cNvSpPr/>
          <p:nvPr/>
        </p:nvSpPr>
        <p:spPr>
          <a:xfrm>
            <a:off x="11015" y="5763656"/>
            <a:ext cx="1961003" cy="93643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05312CC-576E-1148-A2DD-1361E01A5038}"/>
              </a:ext>
            </a:extLst>
          </p:cNvPr>
          <p:cNvSpPr txBox="1"/>
          <p:nvPr/>
        </p:nvSpPr>
        <p:spPr>
          <a:xfrm>
            <a:off x="0" y="40945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1. </a:t>
            </a:r>
            <a:r>
              <a:rPr lang="de-DE" dirty="0" err="1">
                <a:solidFill>
                  <a:schemeClr val="bg1"/>
                </a:solidFill>
              </a:rPr>
              <a:t>Empathize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A6BEF15-EE84-CF49-8C0D-18216BD42611}"/>
              </a:ext>
            </a:extLst>
          </p:cNvPr>
          <p:cNvSpPr txBox="1"/>
          <p:nvPr/>
        </p:nvSpPr>
        <p:spPr>
          <a:xfrm>
            <a:off x="0" y="15093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Define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A6D0C2A-569D-AE4C-AB3B-19DC87910831}"/>
              </a:ext>
            </a:extLst>
          </p:cNvPr>
          <p:cNvSpPr txBox="1"/>
          <p:nvPr/>
        </p:nvSpPr>
        <p:spPr>
          <a:xfrm>
            <a:off x="0" y="26128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3. </a:t>
            </a:r>
          </a:p>
          <a:p>
            <a:pPr algn="ctr"/>
            <a:r>
              <a:rPr lang="de-DE" dirty="0" err="1">
                <a:solidFill>
                  <a:schemeClr val="bg1"/>
                </a:solidFill>
              </a:rPr>
              <a:t>Ideate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A6459F4-F1E0-9740-97AF-3A9C94E47EB1}"/>
              </a:ext>
            </a:extLst>
          </p:cNvPr>
          <p:cNvSpPr txBox="1"/>
          <p:nvPr/>
        </p:nvSpPr>
        <p:spPr>
          <a:xfrm>
            <a:off x="0" y="3709006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4.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5567163-7947-5D4A-9D0B-9AC2884C9AB4}"/>
              </a:ext>
            </a:extLst>
          </p:cNvPr>
          <p:cNvSpPr txBox="1"/>
          <p:nvPr/>
        </p:nvSpPr>
        <p:spPr>
          <a:xfrm>
            <a:off x="0" y="4812521"/>
            <a:ext cx="135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5.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EF79BF0-EF57-7046-9B85-60E07E0E8927}"/>
              </a:ext>
            </a:extLst>
          </p:cNvPr>
          <p:cNvSpPr txBox="1"/>
          <p:nvPr/>
        </p:nvSpPr>
        <p:spPr>
          <a:xfrm>
            <a:off x="677536" y="5770207"/>
            <a:ext cx="135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6. </a:t>
            </a: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Prototype Iteration</a:t>
            </a:r>
          </a:p>
        </p:txBody>
      </p:sp>
      <p:pic>
        <p:nvPicPr>
          <p:cNvPr id="2" name="IMG_7783_VzJOVE.mp4">
            <a:hlinkClick r:id="" action="ppaction://media"/>
            <a:extLst>
              <a:ext uri="{FF2B5EF4-FFF2-40B4-BE49-F238E27FC236}">
                <a16:creationId xmlns:a16="http://schemas.microsoft.com/office/drawing/2014/main" id="{AEBAB864-8FB3-C544-A5D4-5937D49F0D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41044" y="377478"/>
            <a:ext cx="3521869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9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Breitbild</PresentationFormat>
  <Paragraphs>131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Office-Benutzer</dc:creator>
  <cp:lastModifiedBy>Microsoft Office-Benutzer</cp:lastModifiedBy>
  <cp:revision>7</cp:revision>
  <dcterms:created xsi:type="dcterms:W3CDTF">2020-10-20T21:29:05Z</dcterms:created>
  <dcterms:modified xsi:type="dcterms:W3CDTF">2020-10-21T11:13:00Z</dcterms:modified>
</cp:coreProperties>
</file>

<file path=docProps/thumbnail.jpeg>
</file>